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58" r:id="rId3"/>
    <p:sldId id="293" r:id="rId4"/>
    <p:sldId id="306" r:id="rId5"/>
    <p:sldId id="305" r:id="rId6"/>
    <p:sldId id="307" r:id="rId7"/>
    <p:sldId id="308" r:id="rId8"/>
    <p:sldId id="309" r:id="rId9"/>
    <p:sldId id="304" r:id="rId10"/>
  </p:sldIdLst>
  <p:sldSz cx="9144000" cy="6858000" type="screen4x3"/>
  <p:notesSz cx="6858000" cy="9144000"/>
  <p:defaultTextStyle>
    <a:defPPr>
      <a:defRPr lang="es-ES_trad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97B0"/>
    <a:srgbClr val="4A8522"/>
    <a:srgbClr val="0A253E"/>
    <a:srgbClr val="D9D8D4"/>
    <a:srgbClr val="C6C3BE"/>
    <a:srgbClr val="AEA9A3"/>
    <a:srgbClr val="665C52"/>
    <a:srgbClr val="DCD0C4"/>
    <a:srgbClr val="CBB6A3"/>
    <a:srgbClr val="B496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0" autoAdjust="0"/>
    <p:restoredTop sz="95226" autoAdjust="0"/>
  </p:normalViewPr>
  <p:slideViewPr>
    <p:cSldViewPr snapToGrid="0" snapToObjects="1" showGuides="1">
      <p:cViewPr varScale="1">
        <p:scale>
          <a:sx n="86" d="100"/>
          <a:sy n="86" d="100"/>
        </p:scale>
        <p:origin x="135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18" Type="http://schemas.openxmlformats.org/officeDocument/2006/relationships/customXml" Target="../customXml/item3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9450AD-9F3A-45D6-A1E1-2512C16C9A4B}" type="datetimeFigureOut">
              <a:rPr lang="es-CL" smtClean="0"/>
              <a:t>13-12-2021</a:t>
            </a:fld>
            <a:endParaRPr lang="es-CL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 dirty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659065-A502-484F-9571-FD65F64D5B58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9752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09600" indent="-609600" algn="just" eaLnBrk="1" hangingPunct="1">
              <a:lnSpc>
                <a:spcPct val="80000"/>
              </a:lnSpc>
            </a:pPr>
            <a:endParaRPr lang="es-ES" sz="1400" b="1" dirty="0">
              <a:latin typeface="Times New Roman" pitchFamily="18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59065-A502-484F-9571-FD65F64D5B58}" type="slidenum">
              <a:rPr lang="es-CL" smtClean="0"/>
              <a:t>3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375151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59065-A502-484F-9571-FD65F64D5B58}" type="slidenum">
              <a:rPr lang="es-CL" smtClean="0"/>
              <a:t>4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96011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59065-A502-484F-9571-FD65F64D5B58}" type="slidenum">
              <a:rPr lang="es-CL" smtClean="0"/>
              <a:t>5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472805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59065-A502-484F-9571-FD65F64D5B58}" type="slidenum">
              <a:rPr lang="es-CL" smtClean="0"/>
              <a:t>6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120491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59065-A502-484F-9571-FD65F64D5B58}" type="slidenum">
              <a:rPr lang="es-CL" smtClean="0"/>
              <a:t>7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55764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59065-A502-484F-9571-FD65F64D5B58}" type="slidenum">
              <a:rPr lang="es-CL" smtClean="0"/>
              <a:t>8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97571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445F-D772-5243-A7D6-03077CD255FB}" type="datetimeFigureOut">
              <a:rPr lang="es-ES_tradnl" smtClean="0"/>
              <a:pPr/>
              <a:t>13/12/2021</a:t>
            </a:fld>
            <a:endParaRPr lang="es-ES_tradnl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5B4F-20A2-A94E-9404-7FBE1821C2DD}" type="slidenum">
              <a:rPr lang="es-ES_tradnl" smtClean="0"/>
              <a:pPr/>
              <a:t>‹Nº›</a:t>
            </a:fld>
            <a:endParaRPr lang="es-ES_tradnl" dirty="0"/>
          </a:p>
        </p:txBody>
      </p:sp>
      <p:pic>
        <p:nvPicPr>
          <p:cNvPr id="7" name="Imagen 6" descr="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9" name="Imagen 8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0" name="Imagen 9" descr="2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D11D8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4118422" y="297797"/>
            <a:ext cx="1156138" cy="166414"/>
          </a:xfrm>
          <a:prstGeom prst="rect">
            <a:avLst/>
          </a:prstGeom>
          <a:solidFill>
            <a:srgbClr val="D11D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16"/>
          <p:cNvSpPr/>
          <p:nvPr userDrawn="1"/>
        </p:nvSpPr>
        <p:spPr>
          <a:xfrm>
            <a:off x="5264866" y="297797"/>
            <a:ext cx="1156138" cy="166414"/>
          </a:xfrm>
          <a:prstGeom prst="rect">
            <a:avLst/>
          </a:prstGeom>
          <a:solidFill>
            <a:srgbClr val="CD45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C63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C984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9" name="Imagen 8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0" name="Imagen 9" descr="4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C1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4099034" y="297797"/>
            <a:ext cx="1156138" cy="166414"/>
          </a:xfrm>
          <a:prstGeom prst="rect">
            <a:avLst/>
          </a:prstGeom>
          <a:solidFill>
            <a:srgbClr val="A9C1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16"/>
          <p:cNvSpPr/>
          <p:nvPr userDrawn="1"/>
        </p:nvSpPr>
        <p:spPr>
          <a:xfrm>
            <a:off x="5255172" y="297797"/>
            <a:ext cx="1156138" cy="166414"/>
          </a:xfrm>
          <a:prstGeom prst="rect">
            <a:avLst/>
          </a:prstGeom>
          <a:solidFill>
            <a:srgbClr val="D2DE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E9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F0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5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751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75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B67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BCC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CDE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6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7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120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A9120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D18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A8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C7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445F-D772-5243-A7D6-03077CD255FB}" type="datetimeFigureOut">
              <a:rPr lang="es-ES_tradnl" smtClean="0"/>
              <a:pPr/>
              <a:t>13/12/2021</a:t>
            </a:fld>
            <a:endParaRPr lang="es-ES_tradnl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5B4F-20A2-A94E-9404-7FBE1821C2DD}" type="slidenum">
              <a:rPr lang="es-ES_tradnl" smtClean="0"/>
              <a:pPr/>
              <a:t>‹Nº›</a:t>
            </a:fld>
            <a:endParaRPr lang="es-ES_tradnl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8" name="Imagen 7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9" name="Imagen 8" descr="14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8" name="Imagen 7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9" name="Imagen 8" descr="15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665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665C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AEA9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6C3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9D8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portada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0575" y="0"/>
            <a:ext cx="4543425" cy="6858000"/>
          </a:xfrm>
          <a:prstGeom prst="rect">
            <a:avLst/>
          </a:prstGeom>
        </p:spPr>
      </p:pic>
      <p:pic>
        <p:nvPicPr>
          <p:cNvPr id="8" name="Imagen 7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5129" y="2294863"/>
            <a:ext cx="4720458" cy="10571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pt institucional-actualizado[1]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43416" cy="6781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 userDrawn="1"/>
        </p:nvSpPr>
        <p:spPr>
          <a:xfrm>
            <a:off x="1748454" y="-27988"/>
            <a:ext cx="17311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8000" b="1" dirty="0">
                <a:solidFill>
                  <a:srgbClr val="2871B4"/>
                </a:solidFill>
                <a:latin typeface="Myriad Pro"/>
                <a:cs typeface="Myriad Pro"/>
              </a:rPr>
              <a:t>16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8" name="Imagen 7" descr="1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sp>
        <p:nvSpPr>
          <p:cNvPr id="5" name="Rectángulo 4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9" name="Rectángulo 8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0" name="Rectángulo 9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1" name="Rectángulo 10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2" name="Rectángulo 11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6" name="Imagen 5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7" name="Imagen 6" descr="3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32A3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32A3C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45AC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2B2C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83BBC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3445F-D772-5243-A7D6-03077CD255FB}" type="datetimeFigureOut">
              <a:rPr lang="es-ES_tradnl" smtClean="0"/>
              <a:pPr/>
              <a:t>13/12/2021</a:t>
            </a:fld>
            <a:endParaRPr lang="es-ES_tradnl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95B4F-20A2-A94E-9404-7FBE1821C2DD}" type="slidenum">
              <a:rPr lang="es-ES_tradnl" smtClean="0"/>
              <a:pPr/>
              <a:t>‹Nº›</a:t>
            </a:fld>
            <a:endParaRPr lang="es-ES_tradn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7" r:id="rId7"/>
    <p:sldLayoutId id="2147483667" r:id="rId8"/>
    <p:sldLayoutId id="2147483678" r:id="rId9"/>
    <p:sldLayoutId id="2147483672" r:id="rId10"/>
    <p:sldLayoutId id="2147483679" r:id="rId11"/>
    <p:sldLayoutId id="2147483673" r:id="rId12"/>
    <p:sldLayoutId id="2147483680" r:id="rId13"/>
    <p:sldLayoutId id="2147483674" r:id="rId14"/>
    <p:sldLayoutId id="2147483681" r:id="rId15"/>
    <p:sldLayoutId id="2147483675" r:id="rId16"/>
    <p:sldLayoutId id="2147483682" r:id="rId17"/>
    <p:sldLayoutId id="2147483676" r:id="rId18"/>
    <p:sldLayoutId id="2147483683" r:id="rId19"/>
    <p:sldLayoutId id="2147483670" r:id="rId20"/>
    <p:sldLayoutId id="2147483684" r:id="rId21"/>
    <p:sldLayoutId id="2147483671" r:id="rId22"/>
    <p:sldLayoutId id="2147483685" r:id="rId2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onsultoria-estrategica.blogspot.com/2005/03/fines-y-objetivos.html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gnasialcalde.es/los-5-ejes-de-la-innovacion-futura/innovacion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750811" y="3694012"/>
            <a:ext cx="34167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b="1" dirty="0">
                <a:latin typeface="Calibri" pitchFamily="34" charset="0"/>
              </a:rPr>
              <a:t>VISTAS </a:t>
            </a:r>
          </a:p>
          <a:p>
            <a:pPr algn="ctr"/>
            <a:r>
              <a:rPr lang="es-ES" sz="2800" b="1" dirty="0">
                <a:latin typeface="Calibri" pitchFamily="34" charset="0"/>
              </a:rPr>
              <a:t>DE USUARIO</a:t>
            </a:r>
            <a:endParaRPr lang="es-CL" sz="2800" b="1" dirty="0">
              <a:latin typeface="Calibri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2297121"/>
            <a:ext cx="6616700" cy="110721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4472299" y="579441"/>
            <a:ext cx="3747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800" dirty="0">
                <a:solidFill>
                  <a:srgbClr val="FFFFFF"/>
                </a:solidFill>
              </a:rPr>
              <a:t>Objetivos de la Clase</a:t>
            </a:r>
            <a:endParaRPr lang="es-ES_tradnl" sz="2800" dirty="0">
              <a:solidFill>
                <a:srgbClr val="FFFFFF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A93E5A9-FB2E-489D-BE64-F20A4EFCEF67}"/>
              </a:ext>
            </a:extLst>
          </p:cNvPr>
          <p:cNvSpPr txBox="1"/>
          <p:nvPr/>
        </p:nvSpPr>
        <p:spPr>
          <a:xfrm>
            <a:off x="598701" y="1893058"/>
            <a:ext cx="81451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s-CL" sz="2000" dirty="0">
                <a:latin typeface="Arial" panose="020B0604020202020204" pitchFamily="34" charset="0"/>
                <a:cs typeface="Arial" panose="020B0604020202020204" pitchFamily="34" charset="0"/>
              </a:rPr>
              <a:t>Definir en qué consiste una Vista de Usuario.</a:t>
            </a:r>
          </a:p>
          <a:p>
            <a:pPr marL="342900" indent="-342900" algn="just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s-CL" sz="2000" dirty="0">
                <a:latin typeface="Arial" panose="020B0604020202020204" pitchFamily="34" charset="0"/>
                <a:cs typeface="Arial" panose="020B0604020202020204" pitchFamily="34" charset="0"/>
              </a:rPr>
              <a:t>Conocer las ventajas de obtener los requerimientos a partir de Vistas de Usuario.</a:t>
            </a:r>
          </a:p>
          <a:p>
            <a:pPr marL="342900" indent="-342900" algn="just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s-CL" sz="2000" dirty="0">
                <a:latin typeface="Arial" panose="020B0604020202020204" pitchFamily="34" charset="0"/>
                <a:cs typeface="Arial" panose="020B0604020202020204" pitchFamily="34" charset="0"/>
              </a:rPr>
              <a:t>Explicar cómo modelar a partir de una Vista de Usuario.</a:t>
            </a:r>
          </a:p>
        </p:txBody>
      </p:sp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79CA5C71-61FD-4C9F-81BD-E2BDED1DD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84884" y="3872197"/>
            <a:ext cx="2173365" cy="202122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2672179" y="579441"/>
            <a:ext cx="5547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800" dirty="0">
                <a:solidFill>
                  <a:srgbClr val="FFFFFF"/>
                </a:solidFill>
              </a:rPr>
              <a:t>¿Qué es una Vista de Usuario?</a:t>
            </a:r>
            <a:endParaRPr lang="es-ES_tradnl" sz="2800" dirty="0">
              <a:solidFill>
                <a:srgbClr val="FFFFFF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A93E5A9-FB2E-489D-BE64-F20A4EFCEF67}"/>
              </a:ext>
            </a:extLst>
          </p:cNvPr>
          <p:cNvSpPr txBox="1"/>
          <p:nvPr/>
        </p:nvSpPr>
        <p:spPr>
          <a:xfrm>
            <a:off x="598702" y="1574768"/>
            <a:ext cx="8013036" cy="277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La vista de usuario, es información que nos permitirá obtener un análisis mucho más detallado y certero de los requerimientos que el usuario pueda y quiera estar expresando.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s-CL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Las vistas de usuario se pueden representar de dos formas:</a:t>
            </a:r>
          </a:p>
          <a:p>
            <a:pPr algn="just"/>
            <a:endParaRPr lang="es-CL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Mockup y/o bocetos diseñados por el mismo cliente, pueden ser dibujos realizado por el mismo cliente en un papel en blanco.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es-CL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Documentos reales que el cliente utiliza para desarrollar su trabajo diario.</a:t>
            </a:r>
          </a:p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§"/>
            </a:pP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 descr="Imagen que contiene Tabla&#10;&#10;Descripción generada automáticamente">
            <a:extLst>
              <a:ext uri="{FF2B5EF4-FFF2-40B4-BE49-F238E27FC236}">
                <a16:creationId xmlns:a16="http://schemas.microsoft.com/office/drawing/2014/main" id="{F1F39ACE-52F4-4F3E-B4A0-A683427C4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938" y="4221194"/>
            <a:ext cx="2152650" cy="21240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8B6B4A3-98CC-44EC-99F7-9805BDFC0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828" y="4221194"/>
            <a:ext cx="1962150" cy="2400300"/>
          </a:xfrm>
          <a:prstGeom prst="rect">
            <a:avLst/>
          </a:prstGeom>
        </p:spPr>
      </p:pic>
      <p:pic>
        <p:nvPicPr>
          <p:cNvPr id="10" name="Imagen 9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9007BD52-D534-45CA-AE32-EFDCEE8FA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273" y="4221194"/>
            <a:ext cx="2257425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077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598702" y="579441"/>
            <a:ext cx="8167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000" dirty="0">
                <a:solidFill>
                  <a:srgbClr val="FFFFFF"/>
                </a:solidFill>
              </a:rPr>
              <a:t>Ventajas de representar los requerimientos del sistema con Vistas de Usuario</a:t>
            </a:r>
            <a:endParaRPr lang="es-ES_tradnl" sz="2000" dirty="0">
              <a:solidFill>
                <a:srgbClr val="FFFFFF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A93E5A9-FB2E-489D-BE64-F20A4EFCEF67}"/>
              </a:ext>
            </a:extLst>
          </p:cNvPr>
          <p:cNvSpPr txBox="1"/>
          <p:nvPr/>
        </p:nvSpPr>
        <p:spPr>
          <a:xfrm>
            <a:off x="598702" y="1574768"/>
            <a:ext cx="5297131" cy="4829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Diseñar la estructura lógica y física de una o más bases de datos para acomodar las necesidades de los usuarios de una empresa.</a:t>
            </a:r>
          </a:p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§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Satisfacer los requisitos de información de los usuarios y aplicaciones especificados.</a:t>
            </a:r>
          </a:p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§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Ofrecer una estructura de información natural y fácil de comprender.</a:t>
            </a:r>
          </a:p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§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Eliminación de características que el usuario no necesita en el sistema.</a:t>
            </a:r>
          </a:p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§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Un correcto entendimiento de los requerimientos, dará como fruto un sistema robusto, ágil, eficiente y desarrollado en el menor tiempo posible.</a:t>
            </a:r>
          </a:p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§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§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758AE2E7-A124-476E-9DF7-ADE69F5A3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14188" y="2526491"/>
            <a:ext cx="2481881" cy="165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4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1313895" y="579441"/>
            <a:ext cx="6905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800" dirty="0">
                <a:solidFill>
                  <a:srgbClr val="FFFFFF"/>
                </a:solidFill>
              </a:rPr>
              <a:t>¿Cómo modelar una Vista de Usuario?</a:t>
            </a:r>
            <a:endParaRPr lang="es-ES_tradnl" sz="2800" dirty="0">
              <a:solidFill>
                <a:srgbClr val="FFFFFF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A93E5A9-FB2E-489D-BE64-F20A4EFCEF67}"/>
              </a:ext>
            </a:extLst>
          </p:cNvPr>
          <p:cNvSpPr txBox="1"/>
          <p:nvPr/>
        </p:nvSpPr>
        <p:spPr>
          <a:xfrm>
            <a:off x="598702" y="1574768"/>
            <a:ext cx="3706968" cy="4496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Para poder analizar y obtener los requerimientos de usuario a través de las vistas entregadas por el cliente: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Primero debemos analizar la estructura.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Posterior identificar la información y comenzar a analizar las entidades.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Cuando las entidades se encuentren detalladas se debe continuar con sus atributos.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Finalmente identificar las relaciones.</a:t>
            </a:r>
          </a:p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§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4EB90A9-2856-421F-A0EE-6379C64BC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502" y="1750565"/>
            <a:ext cx="4260641" cy="335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90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1119673" y="579441"/>
            <a:ext cx="7099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800" dirty="0">
                <a:solidFill>
                  <a:srgbClr val="FFFFFF"/>
                </a:solidFill>
              </a:rPr>
              <a:t>Modelo Conceptual desde una Vista de Usuario</a:t>
            </a:r>
            <a:endParaRPr lang="es-ES_tradnl" sz="2800" dirty="0">
              <a:solidFill>
                <a:srgbClr val="FFFFFF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A93E5A9-FB2E-489D-BE64-F20A4EFCEF67}"/>
              </a:ext>
            </a:extLst>
          </p:cNvPr>
          <p:cNvSpPr txBox="1"/>
          <p:nvPr/>
        </p:nvSpPr>
        <p:spPr>
          <a:xfrm>
            <a:off x="598702" y="1574768"/>
            <a:ext cx="3706968" cy="4499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Utilizando la vista de usuario entregada “Factura” podemos identificar las siguientes entidades con sus correspondiente atributos: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CLIENTE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Nombre Cliente.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Apellidos del Cliente.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Rut del Cliente.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Fono del Cliente.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Domicilio del Cliente.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Producto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Cantidad de Productos comprados.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Nombre del Producto.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Precio del Producto.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Importe (Total) del Producto.</a:t>
            </a:r>
          </a:p>
          <a:p>
            <a:pPr lvl="1"/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Etc.</a:t>
            </a:r>
          </a:p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§"/>
            </a:pP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4EB90A9-2856-421F-A0EE-6379C64BC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502" y="1937177"/>
            <a:ext cx="4260641" cy="335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80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1119673" y="579441"/>
            <a:ext cx="7099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800" dirty="0">
                <a:solidFill>
                  <a:srgbClr val="FFFFFF"/>
                </a:solidFill>
              </a:rPr>
              <a:t>Modelo Conceptual desde una Vista de Usuario</a:t>
            </a:r>
            <a:endParaRPr lang="es-ES_tradnl" sz="2800" dirty="0">
              <a:solidFill>
                <a:srgbClr val="FFFFFF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A93E5A9-FB2E-489D-BE64-F20A4EFCEF67}"/>
              </a:ext>
            </a:extLst>
          </p:cNvPr>
          <p:cNvSpPr txBox="1"/>
          <p:nvPr/>
        </p:nvSpPr>
        <p:spPr>
          <a:xfrm>
            <a:off x="598702" y="1574768"/>
            <a:ext cx="3706968" cy="474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Utilizando la vista de usuario entregada “Contrato de Trabajo” podemos identificar las siguientes entidades con sus correspondiente atributos: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EMPLEADO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Rut del Empleado.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Nombre del Empleado.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Fecha de Nacimiento del Empleado.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Domicilio del Empleado.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Fono del Empleado.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CONTRATO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Número de horas mensuales.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Valor Pago.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Valor Bono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Fecha del Contrato</a:t>
            </a:r>
          </a:p>
          <a:p>
            <a:pPr lvl="1"/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Etc.</a:t>
            </a:r>
          </a:p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§"/>
            </a:pP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948E9C6-F098-464C-AAA8-AE1A9FB5D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332" y="1569136"/>
            <a:ext cx="379095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79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1119673" y="579441"/>
            <a:ext cx="7099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800" dirty="0">
                <a:solidFill>
                  <a:srgbClr val="FFFFFF"/>
                </a:solidFill>
              </a:rPr>
              <a:t>Modelo Conceptual desde una Vista de Usuario</a:t>
            </a:r>
            <a:endParaRPr lang="es-ES_tradnl" sz="2800" dirty="0">
              <a:solidFill>
                <a:srgbClr val="FFFFFF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A93E5A9-FB2E-489D-BE64-F20A4EFCEF67}"/>
              </a:ext>
            </a:extLst>
          </p:cNvPr>
          <p:cNvSpPr txBox="1"/>
          <p:nvPr/>
        </p:nvSpPr>
        <p:spPr>
          <a:xfrm>
            <a:off x="598702" y="1574768"/>
            <a:ext cx="3706968" cy="474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Utilizando la vista de usuario entregada “Contrato de Afiliación Asistencia Dental” podemos identificar las siguientes entidades con sus correspondiente atributos: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PACIENTE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Rut del Paciente.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Nombre del Paciente.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Domicilio del Paciente.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Fecha de Nacimiento del Paciente.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Fono del Paciente.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PLAN DE CONTRATO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Cobertura de Salud.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Porcentaje Descuento.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Porcentaje Cobertura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Fecha del Contrato</a:t>
            </a:r>
          </a:p>
          <a:p>
            <a:pPr lvl="1"/>
            <a:r>
              <a:rPr lang="es-CL" sz="1600" dirty="0">
                <a:latin typeface="Arial" panose="020B0604020202020204" pitchFamily="34" charset="0"/>
                <a:cs typeface="Arial" panose="020B0604020202020204" pitchFamily="34" charset="0"/>
              </a:rPr>
              <a:t>Etc.</a:t>
            </a:r>
          </a:p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§"/>
            </a:pP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A404B58-7A08-4B95-B63D-BDB90E373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698" y="1574768"/>
            <a:ext cx="36576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451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4472299" y="579441"/>
            <a:ext cx="3747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800" dirty="0">
                <a:solidFill>
                  <a:srgbClr val="FFFFFF"/>
                </a:solidFill>
              </a:rPr>
              <a:t>Resumen de la Clase</a:t>
            </a:r>
            <a:endParaRPr lang="es-ES_tradnl" sz="2800" dirty="0">
              <a:solidFill>
                <a:srgbClr val="FFFFFF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A93E5A9-FB2E-489D-BE64-F20A4EFCEF67}"/>
              </a:ext>
            </a:extLst>
          </p:cNvPr>
          <p:cNvSpPr txBox="1"/>
          <p:nvPr/>
        </p:nvSpPr>
        <p:spPr>
          <a:xfrm>
            <a:off x="515888" y="1445383"/>
            <a:ext cx="8145194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s-CL" sz="1800" dirty="0">
                <a:latin typeface="Arial" panose="020B0604020202020204" pitchFamily="34" charset="0"/>
                <a:cs typeface="Arial" panose="020B0604020202020204" pitchFamily="34" charset="0"/>
              </a:rPr>
              <a:t>Se definió en qué consiste una Vista de Usuario.</a:t>
            </a:r>
          </a:p>
          <a:p>
            <a:pPr marL="342900" indent="-342900" algn="just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s-CL" sz="1800" dirty="0">
                <a:latin typeface="Arial" panose="020B0604020202020204" pitchFamily="34" charset="0"/>
                <a:cs typeface="Arial" panose="020B0604020202020204" pitchFamily="34" charset="0"/>
              </a:rPr>
              <a:t>Se dio</a:t>
            </a: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 a c</a:t>
            </a:r>
            <a:r>
              <a:rPr lang="es-CL" sz="1800" dirty="0">
                <a:latin typeface="Arial" panose="020B0604020202020204" pitchFamily="34" charset="0"/>
                <a:cs typeface="Arial" panose="020B0604020202020204" pitchFamily="34" charset="0"/>
              </a:rPr>
              <a:t>onocer las ventajas de obtener los requerimientos a partir de Vistas de Usuario.</a:t>
            </a:r>
          </a:p>
          <a:p>
            <a:pPr marL="342900" indent="-342900" algn="just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s-CL" sz="1800" dirty="0">
                <a:latin typeface="Arial" panose="020B0604020202020204" pitchFamily="34" charset="0"/>
                <a:cs typeface="Arial" panose="020B0604020202020204" pitchFamily="34" charset="0"/>
              </a:rPr>
              <a:t>Se explicó cómo comenzar a modelar a partir de una Vista de Usuario.</a:t>
            </a:r>
          </a:p>
        </p:txBody>
      </p:sp>
      <p:pic>
        <p:nvPicPr>
          <p:cNvPr id="5" name="Picture 2" descr="http://1.bp.blogspot.com/_RqJDNYG54ms/Sw8Xel4RxEI/AAAAAAAAAAM/YsM0M1Y291A/s320/20080616-20080614-Trab%2520cooperativo.jpg">
            <a:extLst>
              <a:ext uri="{FF2B5EF4-FFF2-40B4-BE49-F238E27FC236}">
                <a16:creationId xmlns:a16="http://schemas.microsoft.com/office/drawing/2014/main" id="{90DFE86D-A36B-4468-9AF4-ADD99339E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98634" y="4347877"/>
            <a:ext cx="2129478" cy="21294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26834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4CBA08B7824894AA16DE9F2638AAE9B" ma:contentTypeVersion="8" ma:contentTypeDescription="Crear nuevo documento." ma:contentTypeScope="" ma:versionID="f07a5e6a19f2abfef6e68b1c786c3331">
  <xsd:schema xmlns:xsd="http://www.w3.org/2001/XMLSchema" xmlns:xs="http://www.w3.org/2001/XMLSchema" xmlns:p="http://schemas.microsoft.com/office/2006/metadata/properties" xmlns:ns2="7ff679ab-7b56-4e3a-bce0-ec1a424001f2" targetNamespace="http://schemas.microsoft.com/office/2006/metadata/properties" ma:root="true" ma:fieldsID="020420a751bd195f90c95b3b5e36c539" ns2:_="">
    <xsd:import namespace="7ff679ab-7b56-4e3a-bce0-ec1a424001f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f679ab-7b56-4e3a-bce0-ec1a424001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47B99B1-AAFA-4148-A665-6E2212B03600}"/>
</file>

<file path=customXml/itemProps2.xml><?xml version="1.0" encoding="utf-8"?>
<ds:datastoreItem xmlns:ds="http://schemas.openxmlformats.org/officeDocument/2006/customXml" ds:itemID="{0AAE30CD-923A-4916-8ECC-D0FA287227A9}"/>
</file>

<file path=customXml/itemProps3.xml><?xml version="1.0" encoding="utf-8"?>
<ds:datastoreItem xmlns:ds="http://schemas.openxmlformats.org/officeDocument/2006/customXml" ds:itemID="{6C1FB28D-EF09-4625-A80E-C6D9B88A2EE6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1742</TotalTime>
  <Words>541</Words>
  <Application>Microsoft Office PowerPoint</Application>
  <PresentationFormat>Presentación en pantalla (4:3)</PresentationFormat>
  <Paragraphs>82</Paragraphs>
  <Slides>9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6" baseType="lpstr">
      <vt:lpstr>Arial</vt:lpstr>
      <vt:lpstr>Calibri</vt:lpstr>
      <vt:lpstr>Courier New</vt:lpstr>
      <vt:lpstr>Myriad Pro</vt:lpstr>
      <vt:lpstr>Times New Roman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Francisca Guajardo N.</dc:creator>
  <cp:lastModifiedBy>Francisca Javiera Guajardo Navarro</cp:lastModifiedBy>
  <cp:revision>189</cp:revision>
  <dcterms:created xsi:type="dcterms:W3CDTF">2014-04-29T13:43:09Z</dcterms:created>
  <dcterms:modified xsi:type="dcterms:W3CDTF">2021-12-14T16:56:50Z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0x01010054CBA08B7824894AA16DE9F2638AAE9B</vt:lpwstr>
  </property>
</Properties>
</file>